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7" r:id="rId3"/>
    <p:sldId id="266" r:id="rId4"/>
    <p:sldId id="256" r:id="rId5"/>
    <p:sldId id="257" r:id="rId6"/>
    <p:sldId id="279" r:id="rId7"/>
    <p:sldId id="280" r:id="rId8"/>
    <p:sldId id="259" r:id="rId9"/>
    <p:sldId id="258" r:id="rId11"/>
    <p:sldId id="261" r:id="rId12"/>
    <p:sldId id="260" r:id="rId13"/>
    <p:sldId id="263" r:id="rId14"/>
    <p:sldId id="264" r:id="rId15"/>
    <p:sldId id="265" r:id="rId16"/>
    <p:sldId id="288" r:id="rId17"/>
    <p:sldId id="289" r:id="rId18"/>
    <p:sldId id="290" r:id="rId19"/>
    <p:sldId id="292" r:id="rId20"/>
    <p:sldId id="291" r:id="rId21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0F80FF"/>
    <a:srgbClr val="FD6666"/>
    <a:srgbClr val="FC0280"/>
    <a:srgbClr val="FD66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Object Detection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Deep Neural Network Architecture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图像分类与物体检测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与 深度神经网络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endParaRPr lang="en-US" altLang="zh-CN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  <a:endParaRPr lang="en-US" altLang="zh-CN" sz="1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  <a:endParaRPr 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endParaRPr lang="en-US" altLang="zh-CN"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  <a:endParaRPr lang="en-US" altLang="zh-CN" sz="120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  <a:endParaRPr lang="zh-CN" altLang="en-US" sz="10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  <a:endParaRPr lang="en-US" altLang="zh-CN" sz="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  <a:endParaRPr 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  <a:endParaRPr lang="en-US" altLang="zh-CN" sz="1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  <a:endParaRPr lang="en-US" alt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  <a:endParaRPr lang="zh-CN" altLang="en-US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endParaRPr lang="en-US" altLang="zh-CN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  <a:endParaRPr lang="zh-CN" alt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  <a:endParaRPr lang="en-US" sz="800">
              <a:solidFill>
                <a:srgbClr val="FD66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  <a:endParaRPr lang="zh-CN" altLang="en-US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  <a:endParaRPr lang="zh-CN" altLang="en-US" sz="7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  <a:endParaRPr lang="en-US" altLang="zh-CN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  <a:endParaRPr lang="zh-CN" altLang="en-US" sz="1200" b="1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  <a:endParaRPr lang="zh-CN" altLang="en-US" sz="12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  <a:endParaRPr lang="zh-CN" altLang="en-US" sz="1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4486910" y="6025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486910" y="62484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486910" y="64712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457700" y="6052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457700" y="62750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457700" y="649795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285615" y="4364990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182110" y="4435475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4285615" y="2802890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182110" y="287337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MobileNet-v1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：对标准卷积滤波器进行分解：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02310" y="3305175"/>
            <a:ext cx="1954530" cy="1751330"/>
            <a:chOff x="993" y="4997"/>
            <a:chExt cx="3078" cy="2758"/>
          </a:xfrm>
        </p:grpSpPr>
        <p:sp>
          <p:nvSpPr>
            <p:cNvPr id="28" name="立方体 27"/>
            <p:cNvSpPr/>
            <p:nvPr/>
          </p:nvSpPr>
          <p:spPr>
            <a:xfrm>
              <a:off x="993" y="4997"/>
              <a:ext cx="3079" cy="27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"/>
            <a:srcRect l="21527"/>
            <a:stretch>
              <a:fillRect/>
            </a:stretch>
          </p:blipFill>
          <p:spPr>
            <a:xfrm>
              <a:off x="993" y="5706"/>
              <a:ext cx="2333" cy="2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4076700" y="295973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076700" y="4528820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169920" y="482536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239135" y="608330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239135" y="630618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239135" y="652907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28490" y="607885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28490" y="63017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28490" y="652462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34310" y="2481580"/>
            <a:ext cx="44234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Filter / Kernel       		     Feature Map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弧形 37"/>
          <p:cNvSpPr/>
          <p:nvPr/>
        </p:nvSpPr>
        <p:spPr>
          <a:xfrm rot="16800000">
            <a:off x="2669540" y="328295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745105" y="286258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169920" y="323850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2655570" y="422973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745105" y="4435475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2216785" y="295973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25675" y="505396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3513455" y="332105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3513455" y="487680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560000">
            <a:off x="2021840" y="3998595"/>
            <a:ext cx="2160270" cy="208851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2734310" y="555307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3513455" y="615950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339580" y="648970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9258935" y="71183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9155430" y="782320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9051925" y="8680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951595" y="94805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8848090" y="1033780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744585" y="110426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8641080" y="1189990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0793730" y="181229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0713085" y="187515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0609580" y="194564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0506075" y="203136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0405745" y="2111375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0302240" y="2197100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0198735" y="2267585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0095230" y="2353310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95645" y="450913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95645" y="2936240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5261610" y="32873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5261610" y="48431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6177915" y="607631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177915" y="629920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177915" y="652208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5225415" y="614553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MobileNet-v2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MobileNet-v3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  <a:endParaRPr lang="en-US" altLang="zh-CN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  <a:endParaRPr lang="en-US" altLang="zh-CN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  <a:endParaRPr lang="en-US" altLang="zh-CN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  <a:endParaRPr lang="en-US" sz="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  <a:endParaRPr lang="en-US" altLang="zh-CN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en-US" altLang="zh-CN" sz="12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  <a:endParaRPr lang="en-US" altLang="zh-CN" sz="12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  <a:endParaRPr lang="en-US" altLang="zh-CN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Resnet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5189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ShuffleNet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通道重组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641" t="7331" r="4867" b="50445"/>
          <a:stretch>
            <a:fillRect/>
          </a:stretch>
        </p:blipFill>
        <p:spPr>
          <a:xfrm>
            <a:off x="595630" y="1120140"/>
            <a:ext cx="2914650" cy="490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083435"/>
            <a:ext cx="2105660" cy="767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" y="1610995"/>
            <a:ext cx="2322195" cy="472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835" y="2555875"/>
            <a:ext cx="721360" cy="94297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1591945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3143250" y="4033520"/>
          <a:ext cx="5924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4909820" y="4033520"/>
          <a:ext cx="59245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85"/>
                <a:gridCol w="186690"/>
                <a:gridCol w="208280"/>
              </a:tblGrid>
              <a:tr h="182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  <a:tr h="132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  <a:endParaRPr lang="en-US" altLang="zh-CN" sz="6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15049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aO+bP+cQ+fU+gV+hW+kX+lY+mZ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9470" y="5040630"/>
            <a:ext cx="75184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bO+cP+dQ+gU+hV+iW+lX+mY+nZ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3676650"/>
            <a:ext cx="1020445" cy="9359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1607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cO+dP+eQ+hU+iV+jW+mX+nY+oZ</a:t>
            </a:r>
            <a:endParaRPr lang="en-US" sz="80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0650" y="5013325"/>
            <a:ext cx="2178685" cy="17284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8865" y="5013325"/>
            <a:ext cx="2178685" cy="17284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7715" y="5013325"/>
            <a:ext cx="2178685" cy="172847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48945" y="464121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5400000">
            <a:off x="918845" y="4258310"/>
            <a:ext cx="400685" cy="110871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V="1">
            <a:off x="1880235" y="3496310"/>
            <a:ext cx="400685" cy="2592705"/>
          </a:xfrm>
          <a:prstGeom prst="bentConnector3">
            <a:avLst>
              <a:gd name="adj1" fmla="val 64659"/>
            </a:avLst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517900" y="462470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226685" y="4615180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9" idx="2"/>
            <a:endCxn id="23" idx="0"/>
          </p:cNvCxnSpPr>
          <p:nvPr/>
        </p:nvCxnSpPr>
        <p:spPr>
          <a:xfrm rot="5400000" flipV="1">
            <a:off x="3056255" y="2401570"/>
            <a:ext cx="400685" cy="4821555"/>
          </a:xfrm>
          <a:prstGeom prst="bentConnector3">
            <a:avLst>
              <a:gd name="adj1" fmla="val 35657"/>
            </a:avLst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113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2020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61607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304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23925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61798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5046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181350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7540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5237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83255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7731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7360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404485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09854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7550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406390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10044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44538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176270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87032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67614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407025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10108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3870960" y="1217930"/>
            <a:ext cx="138112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计算量大：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逐点卷积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rcRect b="7989"/>
          <a:stretch>
            <a:fillRect/>
          </a:stretch>
        </p:blipFill>
        <p:spPr>
          <a:xfrm>
            <a:off x="6823710" y="1052195"/>
            <a:ext cx="4664710" cy="1605280"/>
          </a:xfrm>
          <a:prstGeom prst="rect">
            <a:avLst/>
          </a:prstGeom>
        </p:spPr>
      </p:pic>
      <p:cxnSp>
        <p:nvCxnSpPr>
          <p:cNvPr id="60" name="直接箭头连接符 59"/>
          <p:cNvCxnSpPr>
            <a:endCxn id="61" idx="3"/>
          </p:cNvCxnSpPr>
          <p:nvPr/>
        </p:nvCxnSpPr>
        <p:spPr>
          <a:xfrm>
            <a:off x="5085080" y="1602105"/>
            <a:ext cx="1530985" cy="1587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117465" y="1313815"/>
            <a:ext cx="14986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通道分组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降低计算量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864985" y="487680"/>
            <a:ext cx="1677035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分组降低信息流通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减弱信息表示</a:t>
            </a:r>
            <a:endParaRPr lang="zh-CN" altLang="en-US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09075" y="577215"/>
            <a:ext cx="1385570" cy="327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混合通道特征</a:t>
            </a:r>
            <a:endParaRPr lang="zh-CN" altLang="en-US" sz="1400">
              <a:solidFill>
                <a:srgbClr val="0F8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582670" y="2581275"/>
            <a:ext cx="5026660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40000"/>
              </a:lnSpc>
              <a:buNone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ShuffleNet_Unit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算法流程：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reshape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输入张量，对通道分组：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对分组通道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(G, C')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进行转置，即为混合：（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</a:rPr>
              <a:t>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再将张量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reshape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回原形状：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10000"/>
              </a:lnSpc>
              <a:buAutoNum type="arabicPeriod"/>
            </a:pP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8820785" y="2727325"/>
          <a:ext cx="67056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95"/>
                <a:gridCol w="248285"/>
                <a:gridCol w="20828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表格 68"/>
          <p:cNvGraphicFramePr/>
          <p:nvPr/>
        </p:nvGraphicFramePr>
        <p:xfrm>
          <a:off x="10097770" y="2727325"/>
          <a:ext cx="67945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15"/>
                <a:gridCol w="246380"/>
                <a:gridCol w="211455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  <p:pic>
        <p:nvPicPr>
          <p:cNvPr id="71" name="图片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155" y="3570605"/>
            <a:ext cx="5283835" cy="276225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491345" y="576135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1186795" y="599122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通道级联</a:t>
            </a:r>
            <a:endParaRPr lang="zh-CN" altLang="en-US" sz="1400" b="1">
              <a:solidFill>
                <a:srgbClr val="CC6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1359"/>
          <a:stretch>
            <a:fillRect/>
          </a:stretch>
        </p:blipFill>
        <p:spPr>
          <a:xfrm>
            <a:off x="1672590" y="3356610"/>
            <a:ext cx="3623945" cy="1908175"/>
          </a:xfrm>
          <a:prstGeom prst="rect">
            <a:avLst/>
          </a:prstGeom>
        </p:spPr>
      </p:pic>
      <p:sp>
        <p:nvSpPr>
          <p:cNvPr id="7" name="立方体 6"/>
          <p:cNvSpPr/>
          <p:nvPr/>
        </p:nvSpPr>
        <p:spPr>
          <a:xfrm>
            <a:off x="168910" y="3343910"/>
            <a:ext cx="1551940" cy="1496695"/>
          </a:xfrm>
          <a:prstGeom prst="cube">
            <a:avLst>
              <a:gd name="adj" fmla="val 22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  <a:endParaRPr lang="en-US" altLang="zh-C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940" y="1220470"/>
            <a:ext cx="1237615" cy="115760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0" y="1236980"/>
            <a:ext cx="1090930" cy="10242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040" y="1220470"/>
            <a:ext cx="1237615" cy="11576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605" y="1214120"/>
            <a:ext cx="1237615" cy="11576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25" y="1236980"/>
            <a:ext cx="1090930" cy="10242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795" y="1225550"/>
            <a:ext cx="1096010" cy="101981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  <a:endParaRPr lang="en-US" altLang="zh-CN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4560" y="5132705"/>
            <a:ext cx="1343660" cy="130873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8610" y="5018405"/>
            <a:ext cx="1127125" cy="12909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0030" y="5018405"/>
            <a:ext cx="1255395" cy="129095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8935" y="5018405"/>
            <a:ext cx="1150620" cy="12795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  <a:endParaRPr lang="en-US" altLang="zh-CN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  <a:endParaRPr lang="zh-CN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lang="en-US" altLang="zh-CN" sz="14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sz="1600" b="1" u="sng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  <a:endParaRPr lang="zh-CN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2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6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endParaRPr lang="zh-CN" altLang="en-US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  <a:endParaRPr lang="en-US" altLang="zh-CN" sz="1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3444</Words>
  <Application>WPS 演示</Application>
  <PresentationFormat>宽屏</PresentationFormat>
  <Paragraphs>601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方正书宋_GBK</vt:lpstr>
      <vt:lpstr>Wingdings</vt:lpstr>
      <vt:lpstr>微软雅黑</vt:lpstr>
      <vt:lpstr>宋体</vt:lpstr>
      <vt:lpstr>Arial Unicode MS</vt:lpstr>
      <vt:lpstr>汉仪书宋二KW</vt:lpstr>
      <vt:lpstr>Calibri Light</vt:lpstr>
      <vt:lpstr>Helvetica Neue</vt:lpstr>
      <vt:lpstr>Calibri</vt:lpstr>
      <vt:lpstr>冬青黑体简体中文</vt:lpstr>
      <vt:lpstr>Office 主题</vt:lpstr>
      <vt:lpstr>Object Detection  Deep Neural Network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taylorguo</cp:lastModifiedBy>
  <cp:revision>756</cp:revision>
  <dcterms:created xsi:type="dcterms:W3CDTF">2019-07-12T12:38:12Z</dcterms:created>
  <dcterms:modified xsi:type="dcterms:W3CDTF">2019-07-12T12:38:12Z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